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6359"/>
    <a:srgbClr val="AC75D5"/>
    <a:srgbClr val="36BF23"/>
    <a:srgbClr val="FF3B3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>
      <p:cViewPr varScale="1">
        <p:scale>
          <a:sx n="70" d="100"/>
          <a:sy n="70" d="100"/>
        </p:scale>
        <p:origin x="-116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C42E-62CF-468E-A893-FA9908D980C3}" type="datetimeFigureOut">
              <a:rPr lang="ar-SA" smtClean="0"/>
              <a:t>07/11/1434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9E85-6E02-404A-A8CC-8D41BB027A3C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C42E-62CF-468E-A893-FA9908D980C3}" type="datetimeFigureOut">
              <a:rPr lang="ar-SA" smtClean="0"/>
              <a:t>07/11/1434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9E85-6E02-404A-A8CC-8D41BB027A3C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C42E-62CF-468E-A893-FA9908D980C3}" type="datetimeFigureOut">
              <a:rPr lang="ar-SA" smtClean="0"/>
              <a:t>07/11/1434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9E85-6E02-404A-A8CC-8D41BB027A3C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C42E-62CF-468E-A893-FA9908D980C3}" type="datetimeFigureOut">
              <a:rPr lang="ar-SA" smtClean="0"/>
              <a:t>07/11/1434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9E85-6E02-404A-A8CC-8D41BB027A3C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C42E-62CF-468E-A893-FA9908D980C3}" type="datetimeFigureOut">
              <a:rPr lang="ar-SA" smtClean="0"/>
              <a:t>07/11/1434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9E85-6E02-404A-A8CC-8D41BB027A3C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C42E-62CF-468E-A893-FA9908D980C3}" type="datetimeFigureOut">
              <a:rPr lang="ar-SA" smtClean="0"/>
              <a:t>07/11/1434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9E85-6E02-404A-A8CC-8D41BB027A3C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C42E-62CF-468E-A893-FA9908D980C3}" type="datetimeFigureOut">
              <a:rPr lang="ar-SA" smtClean="0"/>
              <a:t>07/11/1434</a:t>
            </a:fld>
            <a:endParaRPr lang="ar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9E85-6E02-404A-A8CC-8D41BB027A3C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C42E-62CF-468E-A893-FA9908D980C3}" type="datetimeFigureOut">
              <a:rPr lang="ar-SA" smtClean="0"/>
              <a:t>07/11/1434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9E85-6E02-404A-A8CC-8D41BB027A3C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C42E-62CF-468E-A893-FA9908D980C3}" type="datetimeFigureOut">
              <a:rPr lang="ar-SA" smtClean="0"/>
              <a:t>07/11/1434</a:t>
            </a:fld>
            <a:endParaRPr lang="ar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9E85-6E02-404A-A8CC-8D41BB027A3C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C42E-62CF-468E-A893-FA9908D980C3}" type="datetimeFigureOut">
              <a:rPr lang="ar-SA" smtClean="0"/>
              <a:t>07/11/1434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9E85-6E02-404A-A8CC-8D41BB027A3C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C42E-62CF-468E-A893-FA9908D980C3}" type="datetimeFigureOut">
              <a:rPr lang="ar-SA" smtClean="0"/>
              <a:t>07/11/1434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9E85-6E02-404A-A8CC-8D41BB027A3C}" type="slidenum">
              <a:rPr lang="ar-SA" smtClean="0"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2C42E-62CF-468E-A893-FA9908D980C3}" type="datetimeFigureOut">
              <a:rPr lang="ar-SA" smtClean="0"/>
              <a:t>07/11/1434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29E85-6E02-404A-A8CC-8D41BB027A3C}" type="slidenum">
              <a:rPr lang="ar-SA" smtClean="0"/>
              <a:t>‹#›</a:t>
            </a:fld>
            <a:endParaRPr lang="ar-S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BankGothic Lt BT" pitchFamily="34" charset="0"/>
                <a:cs typeface="Arial" pitchFamily="34" charset="0"/>
              </a:rPr>
              <a:t>General Hospital Project</a:t>
            </a:r>
            <a:endParaRPr lang="ar-SA" sz="4000" b="1" dirty="0">
              <a:latin typeface="BankGothic Lt BT" pitchFamily="34" charset="0"/>
              <a:cs typeface="Arial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755576" y="1412776"/>
            <a:ext cx="7956376" cy="1752600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nkGothic Lt BT" pitchFamily="34" charset="0"/>
                <a:cs typeface="+mj-cs"/>
              </a:rPr>
              <a:t>Designed By ;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ankGothic Lt BT" pitchFamily="34" charset="0"/>
                <a:cs typeface="+mj-cs"/>
              </a:rPr>
              <a:t>Ruba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nkGothic Lt BT" pitchFamily="34" charset="0"/>
                <a:cs typeface="+mj-cs"/>
              </a:rPr>
              <a:t> 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ankGothic Lt BT" pitchFamily="34" charset="0"/>
                <a:cs typeface="+mj-cs"/>
              </a:rPr>
              <a:t>Khwayreh</a:t>
            </a:r>
            <a:endParaRPr lang="ar-SA" b="1" dirty="0">
              <a:solidFill>
                <a:schemeClr val="tx1">
                  <a:lumMod val="95000"/>
                  <a:lumOff val="5000"/>
                </a:schemeClr>
              </a:solidFill>
              <a:latin typeface="BankGothic Lt BT" pitchFamily="34" charset="0"/>
              <a:cs typeface="+mj-cs"/>
            </a:endParaRPr>
          </a:p>
        </p:txBody>
      </p:sp>
      <p:pic>
        <p:nvPicPr>
          <p:cNvPr id="8" name="Picture 7" descr="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2420888"/>
            <a:ext cx="5868144" cy="40518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Rectangle 11"/>
          <p:cNvSpPr/>
          <p:nvPr/>
        </p:nvSpPr>
        <p:spPr>
          <a:xfrm>
            <a:off x="467544" y="188640"/>
            <a:ext cx="8280920" cy="216024"/>
          </a:xfrm>
          <a:prstGeom prst="rect">
            <a:avLst/>
          </a:prstGeom>
          <a:solidFill>
            <a:srgbClr val="136359"/>
          </a:solidFill>
          <a:ln>
            <a:solidFill>
              <a:srgbClr val="136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51520" cy="6858000"/>
          </a:xfrm>
          <a:prstGeom prst="rect">
            <a:avLst/>
          </a:prstGeom>
          <a:solidFill>
            <a:srgbClr val="136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u="sng" dirty="0" smtClean="0">
                <a:solidFill>
                  <a:srgbClr val="136359"/>
                </a:solidFill>
                <a:latin typeface="FrankRuehl" pitchFamily="34" charset="-79"/>
                <a:cs typeface="FrankRuehl" pitchFamily="34" charset="-79"/>
              </a:rPr>
              <a:t>Safety :</a:t>
            </a:r>
            <a:br>
              <a:rPr lang="en-US" b="1" u="sng" dirty="0" smtClean="0">
                <a:solidFill>
                  <a:srgbClr val="136359"/>
                </a:solidFill>
                <a:latin typeface="FrankRuehl" pitchFamily="34" charset="-79"/>
                <a:cs typeface="FrankRuehl" pitchFamily="34" charset="-79"/>
              </a:rPr>
            </a:br>
            <a:endParaRPr lang="ar-SA" b="1" u="sng" dirty="0">
              <a:solidFill>
                <a:srgbClr val="136359"/>
              </a:solidFill>
              <a:latin typeface="FrankRuehl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None/>
            </a:pPr>
            <a:r>
              <a:rPr lang="en-US" sz="2000" dirty="0" smtClean="0"/>
              <a:t>Work to create court (internal spaces) provide care and safety element and provide an atmosphere appropriate treatment for patients in embrace of nature.</a:t>
            </a:r>
            <a:r>
              <a:rPr lang="ar-SA" sz="2000" dirty="0" smtClean="0"/>
              <a:t>                                           </a:t>
            </a:r>
          </a:p>
          <a:p>
            <a:pPr algn="l">
              <a:buNone/>
            </a:pPr>
            <a:endParaRPr lang="ar-SA" sz="2000" dirty="0"/>
          </a:p>
          <a:p>
            <a:pPr algn="l">
              <a:buNone/>
            </a:pPr>
            <a:r>
              <a:rPr lang="ar-SA" sz="2000" dirty="0" smtClean="0"/>
              <a:t>                                           </a:t>
            </a:r>
            <a:endParaRPr lang="ar-SA" sz="2000" dirty="0"/>
          </a:p>
        </p:txBody>
      </p:sp>
      <p:pic>
        <p:nvPicPr>
          <p:cNvPr id="4" name="Picture 3" descr="ببليبل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9992" y="2708920"/>
            <a:ext cx="3888432" cy="3373626"/>
          </a:xfrm>
          <a:prstGeom prst="rect">
            <a:avLst/>
          </a:prstGeom>
        </p:spPr>
      </p:pic>
      <p:pic>
        <p:nvPicPr>
          <p:cNvPr id="5" name="Picture 4" descr="للل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2708920"/>
            <a:ext cx="2613558" cy="1932671"/>
          </a:xfrm>
          <a:prstGeom prst="rect">
            <a:avLst/>
          </a:prstGeom>
        </p:spPr>
      </p:pic>
      <p:pic>
        <p:nvPicPr>
          <p:cNvPr id="7" name="Picture 6" descr="لالالات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600" y="4578325"/>
            <a:ext cx="2520280" cy="2091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ar-SA" b="1" u="sng" dirty="0" smtClean="0">
                <a:solidFill>
                  <a:srgbClr val="136359"/>
                </a:solidFill>
                <a:latin typeface="FrankRuehl" pitchFamily="34" charset="-79"/>
                <a:cs typeface="FrankRuehl" pitchFamily="34" charset="-79"/>
              </a:rPr>
              <a:t> :</a:t>
            </a:r>
            <a:r>
              <a:rPr lang="en-US" b="1" u="sng" dirty="0" smtClean="0">
                <a:solidFill>
                  <a:srgbClr val="136359"/>
                </a:solidFill>
                <a:latin typeface="FrankRuehl" pitchFamily="34" charset="-79"/>
                <a:cs typeface="FrankRuehl" pitchFamily="34" charset="-79"/>
              </a:rPr>
              <a:t>Healing</a:t>
            </a:r>
          </a:p>
        </p:txBody>
      </p:sp>
      <p:pic>
        <p:nvPicPr>
          <p:cNvPr id="4" name="Content Placeholder 3" descr="ليبلاب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51720" y="2708920"/>
            <a:ext cx="5362575" cy="2409825"/>
          </a:xfrm>
        </p:spPr>
      </p:pic>
      <p:sp>
        <p:nvSpPr>
          <p:cNvPr id="5" name="TextBox 4"/>
          <p:cNvSpPr txBox="1"/>
          <p:nvPr/>
        </p:nvSpPr>
        <p:spPr>
          <a:xfrm>
            <a:off x="1187624" y="1484784"/>
            <a:ext cx="734481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/>
              <a:t>Gradient in height                gradient in healing</a:t>
            </a:r>
            <a:endParaRPr lang="ar-SA" sz="2800" dirty="0"/>
          </a:p>
        </p:txBody>
      </p:sp>
      <p:sp>
        <p:nvSpPr>
          <p:cNvPr id="6" name="Right Arrow 5"/>
          <p:cNvSpPr/>
          <p:nvPr/>
        </p:nvSpPr>
        <p:spPr>
          <a:xfrm>
            <a:off x="4716016" y="1628800"/>
            <a:ext cx="864096" cy="288032"/>
          </a:xfrm>
          <a:prstGeom prst="rightArrow">
            <a:avLst/>
          </a:prstGeom>
          <a:solidFill>
            <a:srgbClr val="136359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solidFill>
                  <a:srgbClr val="136359"/>
                </a:solidFill>
                <a:latin typeface="BankGothic Lt BT" pitchFamily="34" charset="0"/>
              </a:rPr>
              <a:t>Project Definition</a:t>
            </a:r>
            <a:endParaRPr lang="ar-SA" b="1" dirty="0">
              <a:solidFill>
                <a:srgbClr val="136359"/>
              </a:solidFill>
              <a:latin typeface="BankGothic Lt BT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None/>
            </a:pPr>
            <a:r>
              <a:rPr lang="en-US" sz="2000" b="1" dirty="0" smtClean="0">
                <a:latin typeface="BankGothic Lt BT" pitchFamily="34" charset="0"/>
              </a:rPr>
              <a:t>Project location:</a:t>
            </a:r>
          </a:p>
          <a:p>
            <a:pPr algn="l">
              <a:buNone/>
            </a:pPr>
            <a:r>
              <a:rPr lang="en-US" sz="2000" b="1" dirty="0" smtClean="0">
                <a:latin typeface="BankGothic Lt BT" pitchFamily="34" charset="0"/>
              </a:rPr>
              <a:t>The project is located in the eastern region of the city of Nablus (Salem - </a:t>
            </a:r>
            <a:r>
              <a:rPr lang="en-US" sz="2000" b="1" dirty="0" err="1" smtClean="0">
                <a:latin typeface="BankGothic Lt BT" pitchFamily="34" charset="0"/>
              </a:rPr>
              <a:t>Deir</a:t>
            </a:r>
            <a:r>
              <a:rPr lang="en-US" sz="2000" b="1" dirty="0" smtClean="0">
                <a:latin typeface="BankGothic Lt BT" pitchFamily="34" charset="0"/>
              </a:rPr>
              <a:t> al-</a:t>
            </a:r>
            <a:r>
              <a:rPr lang="en-US" sz="2000" b="1" dirty="0" err="1" smtClean="0">
                <a:latin typeface="BankGothic Lt BT" pitchFamily="34" charset="0"/>
              </a:rPr>
              <a:t>Hatab</a:t>
            </a:r>
            <a:r>
              <a:rPr lang="en-US" sz="2000" b="1" dirty="0" smtClean="0">
                <a:latin typeface="BankGothic Lt BT" pitchFamily="34" charset="0"/>
              </a:rPr>
              <a:t> village)</a:t>
            </a:r>
            <a:endParaRPr lang="ar-SA" sz="2000" dirty="0">
              <a:latin typeface="BankGothic Lt BT" pitchFamily="34" charset="0"/>
            </a:endParaRPr>
          </a:p>
        </p:txBody>
      </p:sp>
      <p:pic>
        <p:nvPicPr>
          <p:cNvPr id="1026" name="Picture 2" descr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996952"/>
            <a:ext cx="786327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95536" y="1268760"/>
            <a:ext cx="8280920" cy="216024"/>
          </a:xfrm>
          <a:prstGeom prst="rect">
            <a:avLst/>
          </a:prstGeom>
          <a:solidFill>
            <a:srgbClr val="136359"/>
          </a:solidFill>
          <a:ln>
            <a:solidFill>
              <a:srgbClr val="136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864204"/>
            <a:ext cx="5652120" cy="1844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3828293"/>
            <a:ext cx="5652120" cy="1896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836712"/>
            <a:ext cx="3584588" cy="4919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rgbClr val="136359"/>
                </a:solidFill>
                <a:latin typeface="FrankRuehl" pitchFamily="34" charset="-79"/>
                <a:cs typeface="FrankRuehl" pitchFamily="34" charset="-79"/>
              </a:rPr>
              <a:t>Reason for the choice of  location:</a:t>
            </a:r>
            <a:endParaRPr lang="ar-SA" sz="3600" b="1" dirty="0">
              <a:solidFill>
                <a:srgbClr val="136359"/>
              </a:solidFill>
              <a:latin typeface="FrankRuehl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525963"/>
          </a:xfrm>
        </p:spPr>
        <p:txBody>
          <a:bodyPr>
            <a:normAutofit/>
          </a:bodyPr>
          <a:lstStyle/>
          <a:p>
            <a:pPr algn="l" rtl="0"/>
            <a:r>
              <a:rPr lang="en-US" sz="2000" b="1" dirty="0" smtClean="0">
                <a:latin typeface="FrankRuehl" pitchFamily="34" charset="-79"/>
                <a:cs typeface="FrankRuehl" pitchFamily="34" charset="-79"/>
              </a:rPr>
              <a:t>Lack of the Eastern Region (villages and camps) in the city of  Nablus to the presence of adequate health services.</a:t>
            </a:r>
          </a:p>
          <a:p>
            <a:pPr algn="l" rtl="0"/>
            <a:endParaRPr lang="en-US" sz="2000" b="1" dirty="0" smtClean="0">
              <a:latin typeface="FrankRuehl" pitchFamily="34" charset="-79"/>
              <a:cs typeface="FrankRuehl" pitchFamily="34" charset="-79"/>
            </a:endParaRPr>
          </a:p>
          <a:p>
            <a:pPr algn="l" rtl="0"/>
            <a:r>
              <a:rPr lang="en-US" sz="2000" b="1" dirty="0" smtClean="0">
                <a:latin typeface="FrankRuehl" pitchFamily="34" charset="-79"/>
                <a:cs typeface="FrankRuehl" pitchFamily="34" charset="-79"/>
              </a:rPr>
              <a:t>The distance between the target area and hospitals in the western region.</a:t>
            </a:r>
          </a:p>
          <a:p>
            <a:pPr algn="l" rtl="0"/>
            <a:endParaRPr lang="en-US" sz="2000" b="1" dirty="0" smtClean="0">
              <a:latin typeface="FrankRuehl" pitchFamily="34" charset="-79"/>
              <a:cs typeface="FrankRuehl" pitchFamily="34" charset="-79"/>
            </a:endParaRPr>
          </a:p>
          <a:p>
            <a:pPr algn="l">
              <a:buNone/>
            </a:pPr>
            <a:r>
              <a:rPr lang="ar-SA" sz="2000" b="1" dirty="0" smtClean="0">
                <a:solidFill>
                  <a:srgbClr val="136359"/>
                </a:solidFill>
                <a:latin typeface="FrankRuehl" pitchFamily="34" charset="-79"/>
              </a:rPr>
              <a:t> </a:t>
            </a:r>
            <a:r>
              <a:rPr lang="en-US" b="1" dirty="0" smtClean="0">
                <a:solidFill>
                  <a:srgbClr val="136359"/>
                </a:solidFill>
                <a:latin typeface="FrankRuehl" pitchFamily="34" charset="-79"/>
                <a:cs typeface="FrankRuehl" pitchFamily="34" charset="-79"/>
              </a:rPr>
              <a:t>Factors that have helped to site selection:</a:t>
            </a:r>
          </a:p>
          <a:p>
            <a:pPr algn="l" rtl="0"/>
            <a:endParaRPr lang="en-US" sz="2000" b="1" dirty="0" smtClean="0">
              <a:latin typeface="FrankRuehl" pitchFamily="34" charset="-79"/>
              <a:cs typeface="FrankRuehl" pitchFamily="34" charset="-79"/>
            </a:endParaRPr>
          </a:p>
          <a:p>
            <a:pPr algn="l" rtl="0"/>
            <a:r>
              <a:rPr lang="en-US" sz="2000" b="1" dirty="0" smtClean="0">
                <a:latin typeface="FrankRuehl" pitchFamily="34" charset="-79"/>
                <a:cs typeface="FrankRuehl" pitchFamily="34" charset="-79"/>
              </a:rPr>
              <a:t> The site is surrounded by streets that links the </a:t>
            </a:r>
          </a:p>
          <a:p>
            <a:pPr algn="l" rtl="0">
              <a:buNone/>
            </a:pPr>
            <a:r>
              <a:rPr lang="en-US" sz="2000" b="1" dirty="0" smtClean="0">
                <a:latin typeface="FrankRuehl" pitchFamily="34" charset="-79"/>
                <a:cs typeface="FrankRuehl" pitchFamily="34" charset="-79"/>
              </a:rPr>
              <a:t>villages and camps around him.</a:t>
            </a:r>
          </a:p>
          <a:p>
            <a:pPr algn="l" rtl="0"/>
            <a:r>
              <a:rPr lang="en-US" sz="2000" b="1" dirty="0" smtClean="0">
                <a:latin typeface="FrankRuehl" pitchFamily="34" charset="-79"/>
                <a:cs typeface="FrankRuehl" pitchFamily="34" charset="-79"/>
              </a:rPr>
              <a:t>Nature of the area surrounded by the green cover.</a:t>
            </a:r>
            <a:endParaRPr lang="ar-SA" sz="2000" b="1" dirty="0" smtClean="0">
              <a:latin typeface="FrankRuehl" pitchFamily="34" charset="-79"/>
            </a:endParaRPr>
          </a:p>
          <a:p>
            <a:pPr algn="l">
              <a:buNone/>
            </a:pPr>
            <a:endParaRPr lang="ar-SA" sz="2000" dirty="0" smtClean="0">
              <a:latin typeface="FrankRuehl" pitchFamily="34" charset="-79"/>
            </a:endParaRPr>
          </a:p>
          <a:p>
            <a:pPr algn="l">
              <a:buNone/>
            </a:pPr>
            <a:endParaRPr lang="ar-SA" sz="2000" dirty="0">
              <a:latin typeface="FrankRuehl" pitchFamily="34" charset="-79"/>
            </a:endParaRPr>
          </a:p>
        </p:txBody>
      </p:sp>
      <p:pic>
        <p:nvPicPr>
          <p:cNvPr id="4098" name="Picture 2" descr="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1927" y="3948609"/>
            <a:ext cx="2842073" cy="2909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95536" y="1196752"/>
            <a:ext cx="8280920" cy="216024"/>
          </a:xfrm>
          <a:prstGeom prst="rect">
            <a:avLst/>
          </a:prstGeom>
          <a:solidFill>
            <a:srgbClr val="136359"/>
          </a:solidFill>
          <a:ln>
            <a:solidFill>
              <a:srgbClr val="136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" name="Rectangle 5"/>
          <p:cNvSpPr/>
          <p:nvPr/>
        </p:nvSpPr>
        <p:spPr>
          <a:xfrm>
            <a:off x="395536" y="4149080"/>
            <a:ext cx="5040560" cy="216024"/>
          </a:xfrm>
          <a:prstGeom prst="rect">
            <a:avLst/>
          </a:prstGeom>
          <a:solidFill>
            <a:srgbClr val="136359"/>
          </a:solidFill>
          <a:ln>
            <a:solidFill>
              <a:srgbClr val="136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4815" y="0"/>
            <a:ext cx="2579185" cy="3419500"/>
          </a:xfrm>
          <a:prstGeom prst="rect">
            <a:avLst/>
          </a:prstGeom>
        </p:spPr>
      </p:pic>
      <p:pic>
        <p:nvPicPr>
          <p:cNvPr id="6" name="Picture 5" descr="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5856" y="0"/>
            <a:ext cx="2592288" cy="3418932"/>
          </a:xfrm>
          <a:prstGeom prst="rect">
            <a:avLst/>
          </a:prstGeom>
        </p:spPr>
      </p:pic>
      <p:pic>
        <p:nvPicPr>
          <p:cNvPr id="7" name="Picture 6" descr="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60232" y="3617640"/>
            <a:ext cx="2403138" cy="3240360"/>
          </a:xfrm>
          <a:prstGeom prst="rect">
            <a:avLst/>
          </a:prstGeom>
        </p:spPr>
      </p:pic>
      <p:pic>
        <p:nvPicPr>
          <p:cNvPr id="8" name="Picture 7" descr="B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520280" cy="3534938"/>
          </a:xfrm>
          <a:prstGeom prst="rect">
            <a:avLst/>
          </a:prstGeom>
        </p:spPr>
      </p:pic>
      <p:pic>
        <p:nvPicPr>
          <p:cNvPr id="3075" name="Picture 3" descr="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9756" y="4149080"/>
            <a:ext cx="4686300" cy="245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40568" y="260648"/>
            <a:ext cx="8867328" cy="1143000"/>
          </a:xfrm>
        </p:spPr>
        <p:txBody>
          <a:bodyPr>
            <a:normAutofit/>
          </a:bodyPr>
          <a:lstStyle/>
          <a:p>
            <a:pPr algn="r" rtl="0"/>
            <a:r>
              <a:rPr lang="ar-SA" sz="3600" b="1" dirty="0" smtClean="0">
                <a:solidFill>
                  <a:srgbClr val="136359"/>
                </a:solidFill>
                <a:latin typeface="FrankRuehl" pitchFamily="34" charset="-79"/>
                <a:cs typeface="FrankRuehl" pitchFamily="34" charset="-79"/>
              </a:rPr>
              <a:t> </a:t>
            </a:r>
            <a:r>
              <a:rPr lang="en-US" sz="3600" b="1" dirty="0" smtClean="0">
                <a:solidFill>
                  <a:srgbClr val="136359"/>
                </a:solidFill>
                <a:latin typeface="FrankRuehl" pitchFamily="34" charset="-79"/>
                <a:cs typeface="FrankRuehl" pitchFamily="34" charset="-79"/>
              </a:rPr>
              <a:t>How was the treatment To create the idea</a:t>
            </a:r>
            <a:endParaRPr lang="ar-SA" sz="3600" b="1" dirty="0">
              <a:solidFill>
                <a:srgbClr val="136359"/>
              </a:solidFill>
              <a:latin typeface="FrankRuehl" pitchFamily="34" charset="-79"/>
            </a:endParaRPr>
          </a:p>
        </p:txBody>
      </p:sp>
      <p:pic>
        <p:nvPicPr>
          <p:cNvPr id="6" name="Content Placeholder 5" descr="Captur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27584" y="1700808"/>
            <a:ext cx="3888432" cy="2524956"/>
          </a:xfrm>
        </p:spPr>
      </p:pic>
      <p:pic>
        <p:nvPicPr>
          <p:cNvPr id="5123" name="Picture 3" descr="C:\Users\hp\Desktop\سس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1700808"/>
            <a:ext cx="3630563" cy="232594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860032" y="4077072"/>
            <a:ext cx="30243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smtClean="0">
                <a:latin typeface="FrankRuehl" pitchFamily="34" charset="-79"/>
                <a:cs typeface="FrankRuehl" pitchFamily="34" charset="-79"/>
              </a:rPr>
              <a:t>small openings</a:t>
            </a:r>
            <a:endParaRPr lang="ar-SA" sz="2400" b="1" dirty="0">
              <a:latin typeface="FrankRuehl" pitchFamily="34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4149080"/>
            <a:ext cx="3024336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smtClean="0">
                <a:latin typeface="FrankRuehl" pitchFamily="34" charset="-79"/>
                <a:cs typeface="FrankRuehl" pitchFamily="34" charset="-79"/>
              </a:rPr>
              <a:t>Semi-closed corridors</a:t>
            </a:r>
          </a:p>
          <a:p>
            <a:endParaRPr lang="ar-SA" sz="2400" b="1" dirty="0"/>
          </a:p>
        </p:txBody>
      </p:sp>
      <p:sp>
        <p:nvSpPr>
          <p:cNvPr id="9" name="Oval 8"/>
          <p:cNvSpPr/>
          <p:nvPr/>
        </p:nvSpPr>
        <p:spPr>
          <a:xfrm>
            <a:off x="6588224" y="4797152"/>
            <a:ext cx="1800200" cy="151216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1600" b="1" cap="all" dirty="0" smtClean="0">
                <a:ln w="0">
                  <a:solidFill>
                    <a:schemeClr val="tx1"/>
                  </a:solidFill>
                </a:ln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Semi-closed corridors</a:t>
            </a:r>
          </a:p>
          <a:p>
            <a:pPr algn="ctr"/>
            <a:endParaRPr lang="ar-SA" sz="1600" b="1" cap="all" dirty="0">
              <a:ln w="0">
                <a:solidFill>
                  <a:schemeClr val="tx1"/>
                </a:solidFill>
              </a:ln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83968" y="4797152"/>
            <a:ext cx="1728192" cy="1512168"/>
          </a:xfrm>
          <a:prstGeom prst="ellipse">
            <a:avLst/>
          </a:prstGeom>
          <a:solidFill>
            <a:srgbClr val="FF3B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b="1" cap="all" dirty="0" smtClean="0">
                <a:ln w="0">
                  <a:solidFill>
                    <a:schemeClr val="tx1"/>
                  </a:solidFill>
                </a:ln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Small </a:t>
            </a:r>
          </a:p>
          <a:p>
            <a:pPr algn="ctr"/>
            <a:r>
              <a:rPr lang="en-US" b="1" cap="all" dirty="0" smtClean="0">
                <a:ln w="0">
                  <a:solidFill>
                    <a:schemeClr val="tx1"/>
                  </a:solidFill>
                </a:ln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openings</a:t>
            </a:r>
            <a:endParaRPr lang="ar-SA" b="1" cap="all" dirty="0">
              <a:ln w="0">
                <a:solidFill>
                  <a:schemeClr val="tx1"/>
                </a:solidFill>
              </a:ln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5" name="Oval 14"/>
          <p:cNvSpPr/>
          <p:nvPr/>
        </p:nvSpPr>
        <p:spPr>
          <a:xfrm>
            <a:off x="2123728" y="4797152"/>
            <a:ext cx="1584176" cy="1512168"/>
          </a:xfrm>
          <a:prstGeom prst="ellipse">
            <a:avLst/>
          </a:prstGeom>
          <a:solidFill>
            <a:srgbClr val="92D050"/>
          </a:solidFill>
          <a:ln>
            <a:solidFill>
              <a:srgbClr val="36B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b="1" cap="all" dirty="0" smtClean="0">
                <a:ln w="0">
                  <a:solidFill>
                    <a:schemeClr val="tx1"/>
                  </a:solidFill>
                </a:ln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Lack of green spaces</a:t>
            </a:r>
            <a:endParaRPr lang="ar-SA" b="1" cap="all" dirty="0">
              <a:ln w="0">
                <a:solidFill>
                  <a:schemeClr val="tx1"/>
                </a:solidFill>
              </a:ln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5536" y="1196752"/>
            <a:ext cx="8280920" cy="216024"/>
          </a:xfrm>
          <a:prstGeom prst="rect">
            <a:avLst/>
          </a:prstGeom>
          <a:solidFill>
            <a:srgbClr val="136359"/>
          </a:solidFill>
          <a:ln>
            <a:solidFill>
              <a:srgbClr val="136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136359"/>
                </a:solidFill>
                <a:latin typeface="FrankRuehl" pitchFamily="34" charset="-79"/>
                <a:cs typeface="FrankRuehl" pitchFamily="34" charset="-79"/>
              </a:rPr>
              <a:t>Concept:</a:t>
            </a:r>
            <a:br>
              <a:rPr lang="en-US" b="1" dirty="0" smtClean="0">
                <a:solidFill>
                  <a:srgbClr val="136359"/>
                </a:solidFill>
                <a:latin typeface="FrankRuehl" pitchFamily="34" charset="-79"/>
                <a:cs typeface="FrankRuehl" pitchFamily="34" charset="-79"/>
              </a:rPr>
            </a:br>
            <a:endParaRPr lang="ar-SA" b="1" dirty="0">
              <a:solidFill>
                <a:srgbClr val="136359"/>
              </a:solidFill>
              <a:latin typeface="FrankRuehl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>
            <a:normAutofit/>
          </a:bodyPr>
          <a:lstStyle/>
          <a:p>
            <a:pPr algn="l">
              <a:buNone/>
            </a:pPr>
            <a:r>
              <a:rPr lang="en-US" sz="2400" b="1" dirty="0" smtClean="0">
                <a:latin typeface="FrankRuehl" pitchFamily="34" charset="-79"/>
                <a:cs typeface="FrankRuehl" pitchFamily="34" charset="-79"/>
              </a:rPr>
              <a:t>Work to transform the hospital into a patient feels comfortable place .. And by changing the usual pattern it for hospitals to another style does not suggest that this building is the hospital ...???</a:t>
            </a:r>
          </a:p>
          <a:p>
            <a:pPr algn="l">
              <a:buNone/>
            </a:pPr>
            <a:endParaRPr lang="en-US" sz="2400" b="1" dirty="0" smtClean="0">
              <a:latin typeface="FrankRuehl" pitchFamily="34" charset="-79"/>
              <a:cs typeface="FrankRuehl" pitchFamily="34" charset="-79"/>
            </a:endParaRPr>
          </a:p>
          <a:p>
            <a:pPr algn="l">
              <a:buNone/>
            </a:pPr>
            <a:r>
              <a:rPr lang="en-US" sz="2400" b="1" dirty="0" smtClean="0">
                <a:latin typeface="FrankRuehl" pitchFamily="34" charset="-79"/>
                <a:cs typeface="FrankRuehl" pitchFamily="34" charset="-79"/>
              </a:rPr>
              <a:t>Challenge: psychologically change the look of patients and the public To the concept of  hospitals .</a:t>
            </a:r>
            <a:endParaRPr lang="ar-SA" sz="2400" b="1" dirty="0">
              <a:latin typeface="FrankRuehl" pitchFamily="34" charset="-79"/>
            </a:endParaRPr>
          </a:p>
        </p:txBody>
      </p:sp>
      <p:sp>
        <p:nvSpPr>
          <p:cNvPr id="4" name="Oval 3"/>
          <p:cNvSpPr/>
          <p:nvPr/>
        </p:nvSpPr>
        <p:spPr>
          <a:xfrm>
            <a:off x="3707904" y="4365104"/>
            <a:ext cx="1728192" cy="151216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b="1" cap="all" dirty="0" smtClean="0">
                <a:ln w="0">
                  <a:solidFill>
                    <a:schemeClr val="tx1"/>
                  </a:solidFill>
                </a:ln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enjoy</a:t>
            </a:r>
            <a:endParaRPr lang="ar-SA" b="1" cap="all" dirty="0">
              <a:ln w="0">
                <a:solidFill>
                  <a:schemeClr val="tx1"/>
                </a:solidFill>
              </a:ln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1835696" y="4365104"/>
            <a:ext cx="1728192" cy="1512168"/>
          </a:xfrm>
          <a:prstGeom prst="ellipse">
            <a:avLst/>
          </a:prstGeom>
          <a:solidFill>
            <a:srgbClr val="FF3B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b="1" cap="all" dirty="0" smtClean="0">
                <a:ln w="0">
                  <a:solidFill>
                    <a:schemeClr val="tx1"/>
                  </a:solidFill>
                </a:ln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Safety</a:t>
            </a:r>
            <a:endParaRPr lang="en-US" b="1" cap="all" dirty="0">
              <a:ln w="0">
                <a:solidFill>
                  <a:schemeClr val="tx1"/>
                </a:solidFill>
              </a:ln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5580112" y="4365104"/>
            <a:ext cx="1728192" cy="151216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b="1" cap="all" dirty="0" smtClean="0">
                <a:ln w="0">
                  <a:solidFill>
                    <a:schemeClr val="tx1"/>
                  </a:solidFill>
                </a:ln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Optimism</a:t>
            </a:r>
            <a:endParaRPr lang="en-US" b="1" cap="all" dirty="0">
              <a:ln w="0">
                <a:solidFill>
                  <a:schemeClr val="tx1"/>
                </a:solidFill>
              </a:ln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7415808" y="4365104"/>
            <a:ext cx="1728192" cy="1512168"/>
          </a:xfrm>
          <a:prstGeom prst="ellipse">
            <a:avLst/>
          </a:prstGeom>
          <a:solidFill>
            <a:srgbClr val="92D050"/>
          </a:solidFill>
          <a:ln>
            <a:solidFill>
              <a:srgbClr val="36B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b="1" cap="all" dirty="0" smtClean="0">
                <a:ln w="0">
                  <a:solidFill>
                    <a:schemeClr val="tx1"/>
                  </a:solidFill>
                </a:ln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Openness</a:t>
            </a:r>
            <a:endParaRPr lang="en-US" b="1" cap="all" dirty="0">
              <a:ln w="0">
                <a:solidFill>
                  <a:schemeClr val="tx1"/>
                </a:solidFill>
              </a:ln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9" name="Oval 8"/>
          <p:cNvSpPr/>
          <p:nvPr/>
        </p:nvSpPr>
        <p:spPr>
          <a:xfrm>
            <a:off x="0" y="4365104"/>
            <a:ext cx="1691680" cy="1512168"/>
          </a:xfrm>
          <a:prstGeom prst="ellipse">
            <a:avLst/>
          </a:prstGeom>
          <a:solidFill>
            <a:srgbClr val="AC75D5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b="1" cap="all" dirty="0" smtClean="0">
                <a:ln w="0">
                  <a:solidFill>
                    <a:schemeClr val="tx1"/>
                  </a:solidFill>
                </a:ln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Healing</a:t>
            </a:r>
            <a:endParaRPr lang="en-US" b="1" cap="all" dirty="0">
              <a:ln w="0">
                <a:solidFill>
                  <a:schemeClr val="tx1"/>
                </a:solidFill>
              </a:ln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3528" y="908720"/>
            <a:ext cx="8280920" cy="216024"/>
          </a:xfrm>
          <a:prstGeom prst="rect">
            <a:avLst/>
          </a:prstGeom>
          <a:solidFill>
            <a:srgbClr val="136359"/>
          </a:solidFill>
          <a:ln>
            <a:solidFill>
              <a:srgbClr val="136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287016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FrankRuehl" pitchFamily="34" charset="-79"/>
                <a:cs typeface="FrankRuehl" pitchFamily="34" charset="-79"/>
              </a:rPr>
              <a:t>Elements </a:t>
            </a:r>
            <a:r>
              <a:rPr lang="en-US" b="1" dirty="0" smtClean="0">
                <a:latin typeface="FrankRuehl" pitchFamily="34" charset="-79"/>
                <a:cs typeface="FrankRuehl" pitchFamily="34" charset="-79"/>
              </a:rPr>
              <a:t>Application:</a:t>
            </a:r>
            <a:br>
              <a:rPr lang="en-US" b="1" dirty="0" smtClean="0">
                <a:latin typeface="FrankRuehl" pitchFamily="34" charset="-79"/>
                <a:cs typeface="FrankRuehl" pitchFamily="34" charset="-79"/>
              </a:rPr>
            </a:br>
            <a:r>
              <a:rPr lang="en-US" b="1" dirty="0" smtClean="0">
                <a:latin typeface="FrankRuehl" pitchFamily="34" charset="-79"/>
                <a:cs typeface="FrankRuehl" pitchFamily="34" charset="-79"/>
              </a:rPr>
              <a:t/>
            </a:r>
            <a:br>
              <a:rPr lang="en-US" b="1" dirty="0" smtClean="0">
                <a:latin typeface="FrankRuehl" pitchFamily="34" charset="-79"/>
                <a:cs typeface="FrankRuehl" pitchFamily="34" charset="-79"/>
              </a:rPr>
            </a:br>
            <a:r>
              <a:rPr lang="en-US" b="1" u="sng" dirty="0" smtClean="0">
                <a:solidFill>
                  <a:srgbClr val="136359"/>
                </a:solidFill>
                <a:latin typeface="FrankRuehl" pitchFamily="34" charset="-79"/>
                <a:cs typeface="FrankRuehl" pitchFamily="34" charset="-79"/>
              </a:rPr>
              <a:t>Openness</a:t>
            </a:r>
            <a:r>
              <a:rPr lang="en-US" b="1" dirty="0" smtClean="0">
                <a:solidFill>
                  <a:srgbClr val="136359"/>
                </a:solidFill>
                <a:latin typeface="FrankRuehl" pitchFamily="34" charset="-79"/>
                <a:cs typeface="FrankRuehl" pitchFamily="34" charset="-79"/>
              </a:rPr>
              <a:t>:</a:t>
            </a:r>
            <a:endParaRPr lang="ar-SA" b="1" dirty="0">
              <a:solidFill>
                <a:srgbClr val="136359"/>
              </a:solidFill>
              <a:latin typeface="FrankRuehl" pitchFamily="34" charset="-79"/>
            </a:endParaRPr>
          </a:p>
        </p:txBody>
      </p:sp>
      <p:pic>
        <p:nvPicPr>
          <p:cNvPr id="4" name="Content Placeholder 3" descr="يييي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27784" y="2132856"/>
            <a:ext cx="4705350" cy="2686050"/>
          </a:xfrm>
        </p:spPr>
      </p:pic>
      <p:sp>
        <p:nvSpPr>
          <p:cNvPr id="5" name="TextBox 4"/>
          <p:cNvSpPr txBox="1"/>
          <p:nvPr/>
        </p:nvSpPr>
        <p:spPr>
          <a:xfrm>
            <a:off x="1187624" y="5013176"/>
            <a:ext cx="57606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smtClean="0">
                <a:latin typeface="FrankRuehl" pitchFamily="34" charset="-79"/>
                <a:cs typeface="FrankRuehl" pitchFamily="34" charset="-79"/>
              </a:rPr>
              <a:t>Increasing the size of openings</a:t>
            </a:r>
            <a:endParaRPr lang="ar-SA" sz="2400" b="1" dirty="0">
              <a:latin typeface="FrankRuehl" pitchFamily="34" charset="-79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5536" y="908720"/>
            <a:ext cx="8280920" cy="216024"/>
          </a:xfrm>
          <a:prstGeom prst="rect">
            <a:avLst/>
          </a:prstGeom>
          <a:solidFill>
            <a:srgbClr val="136359"/>
          </a:solidFill>
          <a:ln>
            <a:solidFill>
              <a:srgbClr val="136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u="sng" dirty="0" smtClean="0">
                <a:solidFill>
                  <a:srgbClr val="136359"/>
                </a:solidFill>
                <a:latin typeface="FrankRuehl" pitchFamily="34" charset="-79"/>
                <a:cs typeface="FrankRuehl" pitchFamily="34" charset="-79"/>
              </a:rPr>
              <a:t>Optimism and Enjoy:</a:t>
            </a:r>
            <a:br>
              <a:rPr lang="en-US" b="1" u="sng" dirty="0" smtClean="0">
                <a:solidFill>
                  <a:srgbClr val="136359"/>
                </a:solidFill>
                <a:latin typeface="FrankRuehl" pitchFamily="34" charset="-79"/>
                <a:cs typeface="FrankRuehl" pitchFamily="34" charset="-79"/>
              </a:rPr>
            </a:br>
            <a:endParaRPr lang="ar-SA" b="1" u="sng" dirty="0">
              <a:solidFill>
                <a:srgbClr val="136359"/>
              </a:solidFill>
              <a:latin typeface="FrankRuehl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None/>
            </a:pPr>
            <a:r>
              <a:rPr lang="en-US" sz="2400" dirty="0" smtClean="0">
                <a:latin typeface="FrankRuehl" pitchFamily="34" charset="-79"/>
                <a:cs typeface="FrankRuehl" pitchFamily="34" charset="-79"/>
              </a:rPr>
              <a:t>A project that aims to embrace nature ..</a:t>
            </a:r>
          </a:p>
          <a:p>
            <a:pPr algn="l">
              <a:buNone/>
            </a:pPr>
            <a:r>
              <a:rPr lang="en-US" sz="2400" dirty="0" smtClean="0">
                <a:latin typeface="FrankRuehl" pitchFamily="34" charset="-79"/>
                <a:cs typeface="FrankRuehl" pitchFamily="34" charset="-79"/>
              </a:rPr>
              <a:t>And the embrace of nature to him.</a:t>
            </a:r>
            <a:endParaRPr lang="ar-SA" sz="2400" dirty="0">
              <a:latin typeface="FrankRuehl" pitchFamily="34" charset="-79"/>
            </a:endParaRPr>
          </a:p>
        </p:txBody>
      </p:sp>
      <p:pic>
        <p:nvPicPr>
          <p:cNvPr id="5" name="Picture 4" descr="يليبل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91880" y="2492896"/>
            <a:ext cx="4381500" cy="4152900"/>
          </a:xfrm>
          <a:prstGeom prst="rect">
            <a:avLst/>
          </a:prstGeom>
        </p:spPr>
      </p:pic>
      <p:pic>
        <p:nvPicPr>
          <p:cNvPr id="6" name="Picture 5" descr="TREE-LADY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2708920"/>
            <a:ext cx="2136045" cy="34563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573016"/>
            <a:ext cx="9361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LIFE</a:t>
            </a:r>
            <a:endParaRPr lang="ar-S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231</Words>
  <Application>Microsoft Office PowerPoint</Application>
  <PresentationFormat>On-screen Show (4:3)</PresentationFormat>
  <Paragraphs>43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General Hospital Project</vt:lpstr>
      <vt:lpstr>Project Definition</vt:lpstr>
      <vt:lpstr>Slide 3</vt:lpstr>
      <vt:lpstr>Reason for the choice of  location:</vt:lpstr>
      <vt:lpstr>Slide 5</vt:lpstr>
      <vt:lpstr> How was the treatment To create the idea</vt:lpstr>
      <vt:lpstr>Concept: </vt:lpstr>
      <vt:lpstr>Elements Application:  Openness:</vt:lpstr>
      <vt:lpstr>Optimism and Enjoy: </vt:lpstr>
      <vt:lpstr>Safety : </vt:lpstr>
      <vt:lpstr> :Healing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مشــــــروع مستــــشــــفـى عـــــام </dc:title>
  <dc:creator>Arch.Ruba</dc:creator>
  <cp:lastModifiedBy>Arch.Ruba</cp:lastModifiedBy>
  <cp:revision>90</cp:revision>
  <dcterms:created xsi:type="dcterms:W3CDTF">2013-05-20T07:05:10Z</dcterms:created>
  <dcterms:modified xsi:type="dcterms:W3CDTF">2013-05-20T22:02:13Z</dcterms:modified>
</cp:coreProperties>
</file>